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</p:sldMasterIdLst>
  <p:notesMasterIdLst>
    <p:notesMasterId r:id="rId63"/>
  </p:notesMasterIdLst>
  <p:handoutMasterIdLst>
    <p:handoutMasterId r:id="rId64"/>
  </p:handoutMasterIdLst>
  <p:sldIdLst>
    <p:sldId id="593" r:id="rId5"/>
    <p:sldId id="594" r:id="rId6"/>
    <p:sldId id="623" r:id="rId7"/>
    <p:sldId id="602" r:id="rId8"/>
    <p:sldId id="603" r:id="rId9"/>
    <p:sldId id="604" r:id="rId10"/>
    <p:sldId id="605" r:id="rId11"/>
    <p:sldId id="606" r:id="rId12"/>
    <p:sldId id="537" r:id="rId13"/>
    <p:sldId id="617" r:id="rId14"/>
    <p:sldId id="545" r:id="rId15"/>
    <p:sldId id="548" r:id="rId16"/>
    <p:sldId id="550" r:id="rId17"/>
    <p:sldId id="609" r:id="rId18"/>
    <p:sldId id="610" r:id="rId19"/>
    <p:sldId id="616" r:id="rId20"/>
    <p:sldId id="613" r:id="rId21"/>
    <p:sldId id="607" r:id="rId22"/>
    <p:sldId id="608" r:id="rId23"/>
    <p:sldId id="552" r:id="rId24"/>
    <p:sldId id="615" r:id="rId25"/>
    <p:sldId id="625" r:id="rId26"/>
    <p:sldId id="557" r:id="rId27"/>
    <p:sldId id="612" r:id="rId28"/>
    <p:sldId id="564" r:id="rId29"/>
    <p:sldId id="560" r:id="rId30"/>
    <p:sldId id="563" r:id="rId31"/>
    <p:sldId id="622" r:id="rId32"/>
    <p:sldId id="626" r:id="rId33"/>
    <p:sldId id="627" r:id="rId34"/>
    <p:sldId id="646" r:id="rId35"/>
    <p:sldId id="647" r:id="rId36"/>
    <p:sldId id="648" r:id="rId37"/>
    <p:sldId id="657" r:id="rId38"/>
    <p:sldId id="658" r:id="rId39"/>
    <p:sldId id="659" r:id="rId40"/>
    <p:sldId id="655" r:id="rId41"/>
    <p:sldId id="650" r:id="rId42"/>
    <p:sldId id="656" r:id="rId43"/>
    <p:sldId id="643" r:id="rId44"/>
    <p:sldId id="644" r:id="rId45"/>
    <p:sldId id="637" r:id="rId46"/>
    <p:sldId id="638" r:id="rId47"/>
    <p:sldId id="639" r:id="rId48"/>
    <p:sldId id="641" r:id="rId49"/>
    <p:sldId id="661" r:id="rId50"/>
    <p:sldId id="642" r:id="rId51"/>
    <p:sldId id="652" r:id="rId52"/>
    <p:sldId id="653" r:id="rId53"/>
    <p:sldId id="633" r:id="rId54"/>
    <p:sldId id="634" r:id="rId55"/>
    <p:sldId id="635" r:id="rId56"/>
    <p:sldId id="636" r:id="rId57"/>
    <p:sldId id="660" r:id="rId58"/>
    <p:sldId id="591" r:id="rId59"/>
    <p:sldId id="662" r:id="rId60"/>
    <p:sldId id="645" r:id="rId61"/>
    <p:sldId id="663" r:id="rId6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447026C-338B-4CAE-9D31-C8FD5135C8BA}">
          <p14:sldIdLst>
            <p14:sldId id="593"/>
            <p14:sldId id="594"/>
            <p14:sldId id="623"/>
          </p14:sldIdLst>
        </p14:section>
        <p14:section name="Formatting Strings" id="{ADDE7196-B530-4323-8B0A-0105DB42EDF1}">
          <p14:sldIdLst>
            <p14:sldId id="602"/>
            <p14:sldId id="603"/>
            <p14:sldId id="604"/>
            <p14:sldId id="605"/>
            <p14:sldId id="606"/>
          </p14:sldIdLst>
        </p14:section>
        <p14:section name="Manipulating Strings" id="{B656216D-FB6E-4FA0-878D-6613B89B23BF}">
          <p14:sldIdLst>
            <p14:sldId id="537"/>
            <p14:sldId id="617"/>
            <p14:sldId id="545"/>
            <p14:sldId id="548"/>
            <p14:sldId id="550"/>
            <p14:sldId id="609"/>
            <p14:sldId id="610"/>
            <p14:sldId id="616"/>
            <p14:sldId id="613"/>
            <p14:sldId id="607"/>
            <p14:sldId id="608"/>
          </p14:sldIdLst>
        </p14:section>
        <p14:section name="String Compare" id="{8F2640C1-849F-4626-A263-CB1D932B1BA7}">
          <p14:sldIdLst>
            <p14:sldId id="552"/>
            <p14:sldId id="615"/>
            <p14:sldId id="625"/>
          </p14:sldIdLst>
        </p14:section>
        <p14:section name="Concatenating and Building Strings" id="{C66AF75C-495C-49DC-8688-59F894A0BA81}">
          <p14:sldIdLst>
            <p14:sldId id="557"/>
            <p14:sldId id="612"/>
            <p14:sldId id="564"/>
            <p14:sldId id="560"/>
            <p14:sldId id="563"/>
            <p14:sldId id="622"/>
            <p14:sldId id="626"/>
          </p14:sldIdLst>
        </p14:section>
        <p14:section name="State Machines" id="{875A1B4E-E261-4BFF-A0AB-DB0C92812FAA}">
          <p14:sldIdLst>
            <p14:sldId id="627"/>
            <p14:sldId id="646"/>
            <p14:sldId id="647"/>
            <p14:sldId id="648"/>
            <p14:sldId id="657"/>
            <p14:sldId id="658"/>
            <p14:sldId id="659"/>
            <p14:sldId id="655"/>
            <p14:sldId id="650"/>
            <p14:sldId id="656"/>
          </p14:sldIdLst>
        </p14:section>
        <p14:section name="RegEx" id="{910806B6-20F7-47D8-8895-2CD054442BEA}">
          <p14:sldIdLst>
            <p14:sldId id="643"/>
            <p14:sldId id="644"/>
            <p14:sldId id="637"/>
            <p14:sldId id="638"/>
            <p14:sldId id="639"/>
            <p14:sldId id="641"/>
            <p14:sldId id="661"/>
            <p14:sldId id="642"/>
            <p14:sldId id="652"/>
            <p14:sldId id="653"/>
            <p14:sldId id="633"/>
            <p14:sldId id="634"/>
            <p14:sldId id="635"/>
            <p14:sldId id="636"/>
            <p14:sldId id="660"/>
          </p14:sldIdLst>
        </p14:section>
        <p14:section name="Conclusion" id="{F1B6FF27-5238-4C31-A1C6-ADA40417E9F5}">
          <p14:sldIdLst>
            <p14:sldId id="591"/>
            <p14:sldId id="662"/>
            <p14:sldId id="645"/>
            <p14:sldId id="6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16DA210-FB5B-4158-B5E0-FEB733F419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89502" autoAdjust="0"/>
  </p:normalViewPr>
  <p:slideViewPr>
    <p:cSldViewPr>
      <p:cViewPr varScale="1">
        <p:scale>
          <a:sx n="77" d="100"/>
          <a:sy n="77" d="100"/>
        </p:scale>
        <p:origin x="691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5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6984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6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9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1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77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777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www.regular-expressions.info/tutorial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gexone.com/" TargetMode="External"/><Relationship Id="rId5" Type="http://schemas.openxmlformats.org/officeDocument/2006/relationships/hyperlink" Target="http://docs.oracle.com/javase/7/docs/api/java/util/regex/Matcher.html#group%28int%29" TargetMode="External"/><Relationship Id="rId4" Type="http://schemas.openxmlformats.org/officeDocument/2006/relationships/hyperlink" Target="http://regexr.com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String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fontScale="92500"/>
          </a:bodyPr>
          <a:lstStyle/>
          <a:p>
            <a:r>
              <a:rPr lang="en-US" dirty="0"/>
              <a:t>Processing and Manipulating Strings </a:t>
            </a:r>
            <a:r>
              <a:rPr lang="de-DE" dirty="0"/>
              <a:t>with State Machines and Regex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4" name="Picture 8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2402" y="3748415"/>
            <a:ext cx="3973610" cy="2652385"/>
          </a:xfrm>
          <a:prstGeom prst="roundRect">
            <a:avLst>
              <a:gd name="adj" fmla="val 8744"/>
            </a:avLst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7CB0E2-8F82-4550-ABFA-E5CB5A5204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557B48-AB77-4399-8192-F3798B04A7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removes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all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000" noProof="1">
                <a:latin typeface="+mj-lt"/>
                <a:cs typeface="Consolas" pitchFamily="49" charset="0"/>
              </a:rPr>
              <a:t>whitespaces at start and end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prefix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suffix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Trimming Whitespaces and boolean methods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764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.trim()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"example of white space"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5052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"C# is the best!";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startsWithJava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.startsWith(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“Java"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System.out.println(startsWithJava);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3340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"How are you?";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isQuestion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.endsWith(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"?"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System.out.println(isQuestion);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604" y="1362322"/>
            <a:ext cx="1514408" cy="151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05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Finding a character or substring within a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str.indexOf(String/char term)</a:t>
            </a:r>
            <a:r>
              <a:rPr lang="en-US" sz="3000" noProof="1"/>
              <a:t> – returns the index of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occurrence of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2800" noProof="1"/>
              <a:t>Returns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2800" noProof="1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str.lastIndexOf(String/char term)</a:t>
            </a:r>
            <a:r>
              <a:rPr lang="en-US" sz="3000" noProof="1"/>
              <a:t> – returns the index of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occurrence of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608012" y="3276600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"@gmail.org"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608012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.lastIndexOf(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"be"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22098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</a:t>
            </a:r>
            <a:r>
              <a:rPr lang="en-US" b="1" noProof="1">
                <a:solidFill>
                  <a:schemeClr val="tx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startIndex,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int </a:t>
            </a:r>
            <a:r>
              <a:rPr lang="en-US" b="1" noProof="1">
                <a:solidFill>
                  <a:schemeClr val="tx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endIndex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marL="377887" lvl="1" indent="0">
              <a:lnSpc>
                <a:spcPct val="100000"/>
              </a:lnSpc>
              <a:buNone/>
            </a:pPr>
            <a:endParaRPr lang="en-US" noProof="1"/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20762" y="1752600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"C:\\Pics\\Rila2017.jpg";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8, 16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Rila2017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00929" y="3823394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"C:\\Pics\\Rila2017.jpg";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Summer2017.jpg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85729"/>
              </p:ext>
            </p:extLst>
          </p:nvPr>
        </p:nvGraphicFramePr>
        <p:xfrm>
          <a:off x="1756569" y="5542182"/>
          <a:ext cx="8142285" cy="845504"/>
        </p:xfrm>
        <a:graphic>
          <a:graphicData uri="http://schemas.openxmlformats.org/drawingml/2006/table">
            <a:tbl>
              <a:tblPr firstRow="1"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 a String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separator(s)</a:t>
            </a:r>
            <a:r>
              <a:rPr lang="en-US" dirty="0"/>
              <a:t> use the following method: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separator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Multiple separators</a:t>
            </a:r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343663" y="2542097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“Carrot:Orange,Apple:Red";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.split(",")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343663" y="4279669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“Carrot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Red";</a:t>
            </a:r>
            <a:b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.split("[,:]")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280677" y="2905247"/>
            <a:ext cx="2071535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Carrot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</a:t>
            </a:r>
          </a:p>
        </p:txBody>
      </p:sp>
      <p:sp>
        <p:nvSpPr>
          <p:cNvPr id="4" name="Curved Down Arrow 3"/>
          <p:cNvSpPr/>
          <p:nvPr/>
        </p:nvSpPr>
        <p:spPr>
          <a:xfrm rot="601299">
            <a:off x="7569731" y="2002464"/>
            <a:ext cx="2932368" cy="6924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5" name="Curved Up Arrow 4"/>
          <p:cNvSpPr/>
          <p:nvPr/>
        </p:nvSpPr>
        <p:spPr>
          <a:xfrm rot="21207318">
            <a:off x="7568628" y="5133518"/>
            <a:ext cx="2797929" cy="647150"/>
          </a:xfrm>
          <a:prstGeom prst="curvedUpArrow">
            <a:avLst>
              <a:gd name="adj1" fmla="val 29213"/>
              <a:gd name="adj2" fmla="val 5068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  <p:bldP spid="9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program that parses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address given in the format: 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[protocol]://[server]/[resource]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Extract protocol, server and resource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URL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5612" y="3200400"/>
            <a:ext cx="11277600" cy="61555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55612" y="3200400"/>
            <a:ext cx="1127760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400" dirty="0"/>
              <a:t>https://softuni.bg/trainings/1531/java-advanced-january-2017</a:t>
            </a:r>
            <a:endParaRPr lang="bg-BG" sz="3400" dirty="0"/>
          </a:p>
        </p:txBody>
      </p:sp>
      <p:sp>
        <p:nvSpPr>
          <p:cNvPr id="17" name="Rounded Rectangle 16"/>
          <p:cNvSpPr/>
          <p:nvPr/>
        </p:nvSpPr>
        <p:spPr>
          <a:xfrm>
            <a:off x="5890226" y="4038600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789612" y="4001631"/>
            <a:ext cx="4615219" cy="2246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Protocol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</a:t>
            </a:r>
          </a:p>
          <a:p>
            <a:pPr algn="ctr"/>
            <a:r>
              <a:rPr lang="en-US" sz="28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softuni.bg</a:t>
            </a:r>
          </a:p>
          <a:p>
            <a:pPr algn="ctr"/>
            <a:r>
              <a:rPr lang="en-US" sz="28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Resources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trainings/1531/java-advanced-january-2017</a:t>
            </a:r>
            <a:endParaRPr lang="bg-BG" sz="2800" b="1" spc="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Bent-Up Arrow 5"/>
          <p:cNvSpPr/>
          <p:nvPr/>
        </p:nvSpPr>
        <p:spPr>
          <a:xfrm rot="5400000">
            <a:off x="3888529" y="3966317"/>
            <a:ext cx="1412803" cy="177976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TextBox 14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0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URL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1234857"/>
            <a:ext cx="114681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("://");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protocol = reminder[0];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serverEndIndex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server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(0, serverEndIndex);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resource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(serverEndIndex + 1, reminder[1].length() - 1);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4648200"/>
            <a:ext cx="1435596" cy="1435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17" y="4659987"/>
            <a:ext cx="1447800" cy="144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1304" y="4648200"/>
            <a:ext cx="18662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URL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toLowerCase()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toUpperCase()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52274"/>
            <a:ext cx="10510261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.toLowerCase()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System.out.println(lowerAlpha); 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2" y="4724400"/>
            <a:ext cx="10515599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System.out.println(upperAlpha); 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1016406"/>
            <a:ext cx="3250794" cy="325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88" y="3835806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0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str.replace(CharSequence tar, CharSequence rep)</a:t>
            </a:r>
            <a:r>
              <a:rPr lang="en-US" sz="3000" dirty="0"/>
              <a:t> – replaces all occurrences of a given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 with another</a:t>
            </a:r>
            <a:endParaRPr lang="en-US" sz="2600" dirty="0"/>
          </a:p>
          <a:p>
            <a:pPr lvl="1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str.replaceFirst(String str, String rep)</a:t>
            </a:r>
            <a:r>
              <a:rPr lang="en-US" sz="3000" dirty="0"/>
              <a:t> – replaces only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match of a given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with another</a:t>
            </a: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196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3124" y="4863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"My number is: 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newStr = str.replaceFirst("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"9");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My number is: 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3123123</a:t>
            </a:r>
          </a:p>
        </p:txBody>
      </p:sp>
    </p:spTree>
    <p:extLst>
      <p:ext uri="{BB962C8B-B14F-4D97-AF65-F5344CB8AC3E}">
        <p14:creationId xmlns:p14="http://schemas.microsoft.com/office/powerpoint/2010/main" val="3520806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program that changes the text in all regions surrounded by the tags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&lt;upcase&gt;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&lt;/upcase&gt; </a:t>
            </a:r>
            <a:r>
              <a:rPr lang="en-US" dirty="0"/>
              <a:t>to upper-case.</a:t>
            </a:r>
          </a:p>
          <a:p>
            <a:pPr>
              <a:lnSpc>
                <a:spcPct val="100000"/>
              </a:lnSpc>
            </a:pPr>
            <a:r>
              <a:rPr lang="en-US" dirty="0"/>
              <a:t>The tags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nested.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Tags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8507" y="2971800"/>
            <a:ext cx="5732346" cy="316211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18506" y="3086924"/>
            <a:ext cx="5707965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51399" y="3468342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7173258" y="3607059"/>
            <a:ext cx="4495800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We 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361744" y="4368102"/>
            <a:ext cx="6787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828800"/>
            <a:ext cx="1524000" cy="152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2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Tags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Read 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startIndex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endIndex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(startIndex + 8);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upReminder = reminder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(reminder, upReminder);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(upcase, 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(upcaseStop, 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Write modified 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24600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5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Extracting, Replacing, Deleting Substrings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/>
              <a:t> Class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de-DE" dirty="0"/>
              <a:t>State Machine</a:t>
            </a:r>
            <a:r>
              <a:rPr lang="en-US" dirty="0"/>
              <a:t>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For String Processing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</a:t>
            </a:r>
          </a:p>
          <a:p>
            <a:pPr marL="819096" lvl="1" indent="-514350">
              <a:lnSpc>
                <a:spcPts val="4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AD56F5D-E863-4567-BE5A-D74E3E0888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0421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51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Comparing Strings 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92600"/>
            <a:ext cx="8938472" cy="568865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 between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==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.equals() 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026" name="Picture 2" descr="C:\Users\tilchev\Desktop\Make-a-Star-with-String-Step-7.jpg"/>
          <p:cNvPicPr>
            <a:picLocks noChangeAspect="1" noChangeArrowheads="1"/>
          </p:cNvPicPr>
          <p:nvPr/>
        </p:nvPicPr>
        <p:blipFill rotWithShape="1">
          <a:blip r:embed="rId3" cstate="print"/>
          <a:srcRect t="3143" b="4751"/>
          <a:stretch/>
        </p:blipFill>
        <p:spPr bwMode="auto">
          <a:xfrm>
            <a:off x="3656012" y="1219200"/>
            <a:ext cx="4343400" cy="3200400"/>
          </a:xfrm>
          <a:prstGeom prst="roundRect">
            <a:avLst>
              <a:gd name="adj" fmla="val 67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/>
              <a:t>Strings 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Equality checking by operator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</a:rPr>
              <a:t>WARNING!</a:t>
            </a:r>
            <a:r>
              <a:rPr lang="en-US" dirty="0"/>
              <a:t> Compares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  <a:r>
              <a:rPr lang="en-US" dirty="0"/>
              <a:t>, not the content of the Strings</a:t>
            </a:r>
          </a:p>
          <a:p>
            <a:pPr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  <a:buNone/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Using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equalsIgnoreCase()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Unlike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dirty="0"/>
              <a:t>these methods compare Strings by their value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12812" y="5461337"/>
            <a:ext cx="1029551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(str1.equals(str2))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53">
            <a:off x="9911194" y="5551811"/>
            <a:ext cx="1062664" cy="83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26" y="2493818"/>
            <a:ext cx="975016" cy="10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17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Dictionary-based String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comparison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3600" dirty="0"/>
              <a:t>Case-sensitive</a:t>
            </a:r>
          </a:p>
          <a:p>
            <a:pPr lvl="2">
              <a:lnSpc>
                <a:spcPct val="100000"/>
              </a:lnSpc>
            </a:pPr>
            <a:endParaRPr lang="en-US" sz="3600" dirty="0"/>
          </a:p>
          <a:p>
            <a:pPr lvl="2">
              <a:lnSpc>
                <a:spcPct val="100000"/>
              </a:lnSpc>
              <a:spcBef>
                <a:spcPts val="4200"/>
              </a:spcBef>
            </a:pPr>
            <a:r>
              <a:rPr lang="en-US" sz="3600" dirty="0"/>
              <a:t>Case-insensitive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141412" y="4495800"/>
            <a:ext cx="9982200" cy="1625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str1</a:t>
            </a:r>
            <a:r>
              <a:rPr lang="en-US" noProof="1"/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compareToIgnoreCase(str2);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after str2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41412" y="2676385"/>
            <a:ext cx="10001106" cy="5259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str1</a:t>
            </a:r>
            <a:r>
              <a:rPr lang="en-US" sz="2800" noProof="1"/>
              <a:t>.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compareTo(str2);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023">
            <a:off x="9642481" y="3167069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2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5176" y="4901299"/>
            <a:ext cx="8938472" cy="737501"/>
          </a:xfrm>
        </p:spPr>
        <p:txBody>
          <a:bodyPr/>
          <a:lstStyle/>
          <a:p>
            <a:r>
              <a:rPr lang="en-US" sz="4800" dirty="0"/>
              <a:t>Concatenating and Building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5176" y="5754967"/>
            <a:ext cx="8938472" cy="688256"/>
          </a:xfrm>
        </p:spPr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4818" y="1821194"/>
            <a:ext cx="5214194" cy="25984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combine</a:t>
            </a:r>
            <a:r>
              <a:rPr lang="en-US" dirty="0"/>
              <a:t>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14601"/>
            <a:ext cx="87012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.concat(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strToConcat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1065212" y="5370990"/>
            <a:ext cx="10058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" " 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862" y="1504406"/>
            <a:ext cx="1939100" cy="19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6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java.lang.StringBuilder</a:t>
            </a:r>
            <a:r>
              <a:rPr lang="en-US" sz="3000" noProof="1"/>
              <a:t> class for modifiable Strings of characters: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marL="0" indent="0">
              <a:lnSpc>
                <a:spcPct val="100000"/>
              </a:lnSpc>
              <a:spcAft>
                <a:spcPts val="3000"/>
              </a:spcAft>
              <a:buNone/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noProof="1"/>
              <a:t>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if you need to keep adding characters to a String</a:t>
            </a:r>
            <a:br>
              <a:rPr lang="en-US" sz="3000" noProof="1"/>
            </a:br>
            <a:r>
              <a:rPr lang="en-US" sz="3000" noProof="1"/>
              <a:t>or when you have to print to the console many times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86000"/>
            <a:ext cx="10591800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 {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new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StringBuilder();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s.length() - 1; i &gt;= 0; i--) {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s.charAt(i)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227012" y="3810000"/>
            <a:ext cx="11734800" cy="2743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buffer memory </a:t>
            </a:r>
            <a:r>
              <a:rPr lang="en-US" dirty="0"/>
              <a:t>and do not</a:t>
            </a:r>
            <a:br>
              <a:rPr lang="en-US" dirty="0"/>
            </a:br>
            <a:r>
              <a:rPr lang="en-US" dirty="0"/>
              <a:t>allocate new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StringBuilder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faster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than simple String concatenation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47713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 firstRow="1" bandRow="1"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J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v 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length() = 9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capacity() = 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insert(int index, String str)</a:t>
            </a:r>
            <a:r>
              <a:rPr lang="en-US" noProof="1"/>
              <a:t> - i</a:t>
            </a:r>
            <a:r>
              <a:rPr lang="en-US" dirty="0" err="1"/>
              <a:t>nserts</a:t>
            </a:r>
            <a:r>
              <a:rPr lang="en-US" dirty="0"/>
              <a:t> a String at a certain index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delete(int startIndex, int endIndex)</a:t>
            </a:r>
            <a:r>
              <a:rPr lang="en-US" noProof="1"/>
              <a:t> removes a substring within two indexes.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609" y="2161774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"pass"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//123pass456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8609" y="5029200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"123pass456"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.delete(3, 7)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//123456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479050" y="2633552"/>
            <a:ext cx="3276600" cy="1024048"/>
          </a:xfrm>
          <a:prstGeom prst="wedgeRoundRectCallout">
            <a:avLst>
              <a:gd name="adj1" fmla="val -149667"/>
              <a:gd name="adj2" fmla="val -29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Accepts all primitive types and char[]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7847012" y="5702915"/>
            <a:ext cx="3771996" cy="685800"/>
          </a:xfrm>
          <a:prstGeom prst="wedgeRoundRectCallout">
            <a:avLst>
              <a:gd name="adj1" fmla="val -148984"/>
              <a:gd name="adj2" fmla="val -45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Exclusive the last index</a:t>
            </a:r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replace(int startInd, int endInd, String str)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.reverse()</a:t>
            </a:r>
            <a:r>
              <a:rPr lang="en-US" noProof="1"/>
              <a:t> - replaces a String by a reversed copy of it.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512" y="1891605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123pass456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.replace(3,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"woo");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//123woo456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2728" y="4787205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.reverse()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//654321</a:t>
            </a:r>
          </a:p>
        </p:txBody>
      </p:sp>
    </p:spTree>
    <p:extLst>
      <p:ext uri="{BB962C8B-B14F-4D97-AF65-F5344CB8AC3E}">
        <p14:creationId xmlns:p14="http://schemas.microsoft.com/office/powerpoint/2010/main" val="4191718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String Manipulations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586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26740">
            <a:off x="8750459" y="2364927"/>
            <a:ext cx="2286903" cy="2143252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5595">
            <a:off x="1039546" y="2116490"/>
            <a:ext cx="3226066" cy="2150710"/>
          </a:xfrm>
          <a:prstGeom prst="roundRect">
            <a:avLst>
              <a:gd name="adj" fmla="val 11643"/>
            </a:avLst>
          </a:prstGeom>
        </p:spPr>
      </p:pic>
    </p:spTree>
    <p:extLst>
      <p:ext uri="{BB962C8B-B14F-4D97-AF65-F5344CB8AC3E}">
        <p14:creationId xmlns:p14="http://schemas.microsoft.com/office/powerpoint/2010/main" val="166536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9600" b="1" dirty="0"/>
              <a:t>#</a:t>
            </a:r>
            <a:r>
              <a:rPr lang="en-US" sz="9600" b="1" dirty="0" err="1"/>
              <a:t>JavaFundamentals</a:t>
            </a:r>
            <a:endParaRPr lang="en-US" sz="5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70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46800"/>
            <a:ext cx="8938472" cy="820600"/>
          </a:xfrm>
        </p:spPr>
        <p:txBody>
          <a:bodyPr/>
          <a:lstStyle/>
          <a:p>
            <a:r>
              <a:rPr lang="en-US" noProof="1"/>
              <a:t>State Machines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Real life examples of a state machine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545" y="1219200"/>
            <a:ext cx="4087667" cy="3528922"/>
          </a:xfrm>
          <a:prstGeom prst="roundRect">
            <a:avLst>
              <a:gd name="adj" fmla="val 4898"/>
            </a:avLst>
          </a:prstGeom>
        </p:spPr>
      </p:pic>
    </p:spTree>
    <p:extLst>
      <p:ext uri="{BB962C8B-B14F-4D97-AF65-F5344CB8AC3E}">
        <p14:creationId xmlns:p14="http://schemas.microsoft.com/office/powerpoint/2010/main" val="1057401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3212" y="3905250"/>
            <a:ext cx="3200400" cy="2343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Conceptual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used to describe how things work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Every time it reads an input it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switch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a different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active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at the same time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Each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specifies which state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switch next 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4152900"/>
            <a:ext cx="2590800" cy="194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9918">
            <a:off x="8761412" y="3429000"/>
            <a:ext cx="2806700" cy="2882900"/>
          </a:xfrm>
          <a:prstGeom prst="roundRect">
            <a:avLst>
              <a:gd name="adj" fmla="val 4326"/>
            </a:avLst>
          </a:prstGeom>
        </p:spPr>
      </p:pic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303212" y="5410200"/>
            <a:ext cx="4572000" cy="1024048"/>
          </a:xfrm>
          <a:prstGeom prst="wedgeRoundRectCallout">
            <a:avLst>
              <a:gd name="adj1" fmla="val 58324"/>
              <a:gd name="adj2" fmla="val -514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A Lightbulb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is real life example of a state machine</a:t>
            </a:r>
          </a:p>
        </p:txBody>
      </p:sp>
    </p:spTree>
    <p:extLst>
      <p:ext uri="{BB962C8B-B14F-4D97-AF65-F5344CB8AC3E}">
        <p14:creationId xmlns:p14="http://schemas.microsoft.com/office/powerpoint/2010/main" val="226207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of a Finite State Machine (FSM)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981200"/>
            <a:ext cx="6511924" cy="3528922"/>
          </a:xfrm>
          <a:prstGeom prst="roundRect">
            <a:avLst>
              <a:gd name="adj" fmla="val 4898"/>
            </a:avLst>
          </a:prstGeom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55612" y="5791200"/>
            <a:ext cx="3200400" cy="602867"/>
          </a:xfrm>
          <a:prstGeom prst="wedgeRoundRectCallout">
            <a:avLst>
              <a:gd name="adj1" fmla="val 36677"/>
              <a:gd name="adj2" fmla="val -1790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Start state -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684212" y="1156467"/>
            <a:ext cx="3276600" cy="900933"/>
          </a:xfrm>
          <a:prstGeom prst="wedgeRoundRectCallout">
            <a:avLst>
              <a:gd name="adj1" fmla="val 30072"/>
              <a:gd name="adj2" fmla="val 753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Pressing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changes nothing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484812" y="955347"/>
            <a:ext cx="3276600" cy="797253"/>
          </a:xfrm>
          <a:prstGeom prst="wedgeRoundRectCallout">
            <a:avLst>
              <a:gd name="adj1" fmla="val -56760"/>
              <a:gd name="adj2" fmla="val 2648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We can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to previous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1029">
            <a:off x="9447212" y="4389131"/>
            <a:ext cx="1916112" cy="2004936"/>
          </a:xfrm>
          <a:prstGeom prst="roundRect">
            <a:avLst/>
          </a:prstGeom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5865812" y="5664966"/>
            <a:ext cx="3733800" cy="900933"/>
          </a:xfrm>
          <a:prstGeom prst="wedgeRoundRectCallout">
            <a:avLst>
              <a:gd name="adj1" fmla="val -58752"/>
              <a:gd name="adj2" fmla="val -88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Pressing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ON </a:t>
            </a:r>
            <a:r>
              <a:rPr lang="en-US" sz="2800" noProof="1">
                <a:solidFill>
                  <a:srgbClr val="FFFFFF"/>
                </a:solidFill>
              </a:rPr>
              <a:t>changes the current state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8304212" y="2209800"/>
            <a:ext cx="3581400" cy="1295400"/>
          </a:xfrm>
          <a:prstGeom prst="wedgeRoundRectCallout">
            <a:avLst>
              <a:gd name="adj1" fmla="val -60189"/>
              <a:gd name="adj2" fmla="val 1298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Finite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limited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2800" noProof="1">
                <a:solidFill>
                  <a:schemeClr val="tx1"/>
                </a:solidFill>
              </a:rPr>
              <a:t>number of states available </a:t>
            </a:r>
          </a:p>
        </p:txBody>
      </p:sp>
    </p:spTree>
    <p:extLst>
      <p:ext uri="{BB962C8B-B14F-4D97-AF65-F5344CB8AC3E}">
        <p14:creationId xmlns:p14="http://schemas.microsoft.com/office/powerpoint/2010/main" val="197123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Powerful </a:t>
            </a:r>
            <a:r>
              <a:rPr lang="en-US" dirty="0"/>
              <a:t>tool for String processing 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</a:t>
            </a:r>
            <a:endParaRPr lang="bg-B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921973"/>
              </p:ext>
            </p:extLst>
          </p:nvPr>
        </p:nvGraphicFramePr>
        <p:xfrm>
          <a:off x="1702336" y="5715000"/>
          <a:ext cx="8125876" cy="457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1293812" y="2776831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22421" y="1932233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39226" y="4081698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123222" y="4108402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20113" y="1845597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90562" y="1845597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599266" y="4108402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986169" y="2881005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085108" y="2500006"/>
            <a:ext cx="1835999" cy="48541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356769" y="2776831"/>
            <a:ext cx="743153" cy="1331571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529220" y="4565602"/>
            <a:ext cx="1594002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499770" y="2776831"/>
            <a:ext cx="914399" cy="1331571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>
          <a:xfrm flipV="1">
            <a:off x="4713717" y="2267896"/>
            <a:ext cx="1506396" cy="6261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0" idx="1"/>
          </p:cNvCxnSpPr>
          <p:nvPr/>
        </p:nvCxnSpPr>
        <p:spPr>
          <a:xfrm flipV="1">
            <a:off x="7011409" y="2267896"/>
            <a:ext cx="1379153" cy="31305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9181858" y="2500005"/>
            <a:ext cx="918656" cy="6096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1" idx="3"/>
          </p:cNvCxnSpPr>
          <p:nvPr/>
        </p:nvCxnSpPr>
        <p:spPr>
          <a:xfrm flipH="1">
            <a:off x="8390562" y="3698396"/>
            <a:ext cx="1709952" cy="832305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8" idx="3"/>
          </p:cNvCxnSpPr>
          <p:nvPr/>
        </p:nvCxnSpPr>
        <p:spPr>
          <a:xfrm flipH="1" flipV="1">
            <a:off x="5914518" y="4530701"/>
            <a:ext cx="1684750" cy="34904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0630"/>
              </p:ext>
            </p:extLst>
          </p:nvPr>
        </p:nvGraphicFramePr>
        <p:xfrm>
          <a:off x="1692175" y="5715000"/>
          <a:ext cx="8136037" cy="457200"/>
        </p:xfrm>
        <a:graphic>
          <a:graphicData uri="http://schemas.openxmlformats.org/drawingml/2006/table">
            <a:tbl>
              <a:tblPr/>
              <a:tblGrid>
                <a:gridCol w="8136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" name="AutoShape 8"/>
          <p:cNvSpPr>
            <a:spLocks noChangeArrowheads="1"/>
          </p:cNvSpPr>
          <p:nvPr/>
        </p:nvSpPr>
        <p:spPr bwMode="auto">
          <a:xfrm>
            <a:off x="303212" y="4419600"/>
            <a:ext cx="1905000" cy="602867"/>
          </a:xfrm>
          <a:prstGeom prst="wedgeRoundRectCallout">
            <a:avLst>
              <a:gd name="adj1" fmla="val 23586"/>
              <a:gd name="adj2" fmla="val -201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state</a:t>
            </a:r>
          </a:p>
        </p:txBody>
      </p:sp>
      <p:sp>
        <p:nvSpPr>
          <p:cNvPr id="56" name="AutoShape 8"/>
          <p:cNvSpPr>
            <a:spLocks noChangeArrowheads="1"/>
          </p:cNvSpPr>
          <p:nvPr/>
        </p:nvSpPr>
        <p:spPr bwMode="auto">
          <a:xfrm>
            <a:off x="6170612" y="4876800"/>
            <a:ext cx="1905000" cy="602867"/>
          </a:xfrm>
          <a:prstGeom prst="wedgeRoundRectCallout">
            <a:avLst>
              <a:gd name="adj1" fmla="val -74596"/>
              <a:gd name="adj2" fmla="val -617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Final state</a:t>
            </a:r>
          </a:p>
        </p:txBody>
      </p:sp>
      <p:sp>
        <p:nvSpPr>
          <p:cNvPr id="53" name="Right Arrow 52"/>
          <p:cNvSpPr/>
          <p:nvPr/>
        </p:nvSpPr>
        <p:spPr>
          <a:xfrm rot="16200000">
            <a:off x="1865312" y="6172201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Right Arrow 60"/>
          <p:cNvSpPr/>
          <p:nvPr/>
        </p:nvSpPr>
        <p:spPr>
          <a:xfrm>
            <a:off x="855806" y="2985416"/>
            <a:ext cx="381000" cy="457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4710" name="Freeform 584709"/>
          <p:cNvSpPr/>
          <p:nvPr/>
        </p:nvSpPr>
        <p:spPr>
          <a:xfrm>
            <a:off x="8523435" y="990600"/>
            <a:ext cx="847577" cy="919942"/>
          </a:xfrm>
          <a:custGeom>
            <a:avLst/>
            <a:gdLst>
              <a:gd name="connsiteX0" fmla="*/ 13490 w 747267"/>
              <a:gd name="connsiteY0" fmla="*/ 1137595 h 1137595"/>
              <a:gd name="connsiteX1" fmla="*/ 96617 w 747267"/>
              <a:gd name="connsiteY1" fmla="*/ 140067 h 1137595"/>
              <a:gd name="connsiteX2" fmla="*/ 733927 w 747267"/>
              <a:gd name="connsiteY2" fmla="*/ 112358 h 1137595"/>
              <a:gd name="connsiteX3" fmla="*/ 526108 w 747267"/>
              <a:gd name="connsiteY3" fmla="*/ 1123740 h 1137595"/>
              <a:gd name="connsiteX0" fmla="*/ 23114 w 945505"/>
              <a:gd name="connsiteY0" fmla="*/ 1043651 h 1043651"/>
              <a:gd name="connsiteX1" fmla="*/ 106241 w 945505"/>
              <a:gd name="connsiteY1" fmla="*/ 46123 h 1043651"/>
              <a:gd name="connsiteX2" fmla="*/ 937515 w 945505"/>
              <a:gd name="connsiteY2" fmla="*/ 253941 h 1043651"/>
              <a:gd name="connsiteX3" fmla="*/ 535732 w 945505"/>
              <a:gd name="connsiteY3" fmla="*/ 1029796 h 1043651"/>
              <a:gd name="connsiteX0" fmla="*/ 41723 w 922551"/>
              <a:gd name="connsiteY0" fmla="*/ 984372 h 1025935"/>
              <a:gd name="connsiteX1" fmla="*/ 83287 w 922551"/>
              <a:gd name="connsiteY1" fmla="*/ 42262 h 1025935"/>
              <a:gd name="connsiteX2" fmla="*/ 914561 w 922551"/>
              <a:gd name="connsiteY2" fmla="*/ 250080 h 1025935"/>
              <a:gd name="connsiteX3" fmla="*/ 512778 w 922551"/>
              <a:gd name="connsiteY3" fmla="*/ 1025935 h 1025935"/>
              <a:gd name="connsiteX0" fmla="*/ 134118 w 1019355"/>
              <a:gd name="connsiteY0" fmla="*/ 948640 h 990203"/>
              <a:gd name="connsiteX1" fmla="*/ 50992 w 1019355"/>
              <a:gd name="connsiteY1" fmla="*/ 48093 h 990203"/>
              <a:gd name="connsiteX2" fmla="*/ 1006956 w 1019355"/>
              <a:gd name="connsiteY2" fmla="*/ 214348 h 990203"/>
              <a:gd name="connsiteX3" fmla="*/ 605173 w 1019355"/>
              <a:gd name="connsiteY3" fmla="*/ 990203 h 990203"/>
              <a:gd name="connsiteX0" fmla="*/ 107385 w 980240"/>
              <a:gd name="connsiteY0" fmla="*/ 1065593 h 1107156"/>
              <a:gd name="connsiteX1" fmla="*/ 24259 w 980240"/>
              <a:gd name="connsiteY1" fmla="*/ 165046 h 1107156"/>
              <a:gd name="connsiteX2" fmla="*/ 592295 w 980240"/>
              <a:gd name="connsiteY2" fmla="*/ 12647 h 1107156"/>
              <a:gd name="connsiteX3" fmla="*/ 980223 w 980240"/>
              <a:gd name="connsiteY3" fmla="*/ 331301 h 1107156"/>
              <a:gd name="connsiteX4" fmla="*/ 578440 w 980240"/>
              <a:gd name="connsiteY4" fmla="*/ 1107156 h 1107156"/>
              <a:gd name="connsiteX0" fmla="*/ 107385 w 980290"/>
              <a:gd name="connsiteY0" fmla="*/ 1065593 h 1148720"/>
              <a:gd name="connsiteX1" fmla="*/ 24259 w 980290"/>
              <a:gd name="connsiteY1" fmla="*/ 165046 h 1148720"/>
              <a:gd name="connsiteX2" fmla="*/ 592295 w 980290"/>
              <a:gd name="connsiteY2" fmla="*/ 12647 h 1148720"/>
              <a:gd name="connsiteX3" fmla="*/ 980223 w 980290"/>
              <a:gd name="connsiteY3" fmla="*/ 331301 h 1148720"/>
              <a:gd name="connsiteX4" fmla="*/ 564586 w 980290"/>
              <a:gd name="connsiteY4" fmla="*/ 1148720 h 1148720"/>
              <a:gd name="connsiteX0" fmla="*/ 107385 w 980764"/>
              <a:gd name="connsiteY0" fmla="*/ 1065593 h 1133480"/>
              <a:gd name="connsiteX1" fmla="*/ 24259 w 980764"/>
              <a:gd name="connsiteY1" fmla="*/ 165046 h 1133480"/>
              <a:gd name="connsiteX2" fmla="*/ 592295 w 980764"/>
              <a:gd name="connsiteY2" fmla="*/ 12647 h 1133480"/>
              <a:gd name="connsiteX3" fmla="*/ 980223 w 980764"/>
              <a:gd name="connsiteY3" fmla="*/ 331301 h 1133480"/>
              <a:gd name="connsiteX4" fmla="*/ 511246 w 980764"/>
              <a:gd name="connsiteY4" fmla="*/ 1133480 h 1133480"/>
              <a:gd name="connsiteX0" fmla="*/ 107385 w 980764"/>
              <a:gd name="connsiteY0" fmla="*/ 1065593 h 1133480"/>
              <a:gd name="connsiteX1" fmla="*/ 24259 w 980764"/>
              <a:gd name="connsiteY1" fmla="*/ 165046 h 1133480"/>
              <a:gd name="connsiteX2" fmla="*/ 592295 w 980764"/>
              <a:gd name="connsiteY2" fmla="*/ 12647 h 1133480"/>
              <a:gd name="connsiteX3" fmla="*/ 980223 w 980764"/>
              <a:gd name="connsiteY3" fmla="*/ 331301 h 1133480"/>
              <a:gd name="connsiteX4" fmla="*/ 511246 w 980764"/>
              <a:gd name="connsiteY4" fmla="*/ 1133480 h 1133480"/>
              <a:gd name="connsiteX0" fmla="*/ 113641 w 979400"/>
              <a:gd name="connsiteY0" fmla="*/ 1081249 h 1133896"/>
              <a:gd name="connsiteX1" fmla="*/ 22895 w 979400"/>
              <a:gd name="connsiteY1" fmla="*/ 165462 h 1133896"/>
              <a:gd name="connsiteX2" fmla="*/ 590931 w 979400"/>
              <a:gd name="connsiteY2" fmla="*/ 13063 h 1133896"/>
              <a:gd name="connsiteX3" fmla="*/ 978859 w 979400"/>
              <a:gd name="connsiteY3" fmla="*/ 331717 h 1133896"/>
              <a:gd name="connsiteX4" fmla="*/ 509882 w 979400"/>
              <a:gd name="connsiteY4" fmla="*/ 1133896 h 1133896"/>
              <a:gd name="connsiteX0" fmla="*/ 117091 w 982850"/>
              <a:gd name="connsiteY0" fmla="*/ 1081249 h 1133896"/>
              <a:gd name="connsiteX1" fmla="*/ 26345 w 982850"/>
              <a:gd name="connsiteY1" fmla="*/ 165462 h 1133896"/>
              <a:gd name="connsiteX2" fmla="*/ 594381 w 982850"/>
              <a:gd name="connsiteY2" fmla="*/ 13063 h 1133896"/>
              <a:gd name="connsiteX3" fmla="*/ 982309 w 982850"/>
              <a:gd name="connsiteY3" fmla="*/ 331717 h 1133896"/>
              <a:gd name="connsiteX4" fmla="*/ 513332 w 982850"/>
              <a:gd name="connsiteY4" fmla="*/ 1133896 h 1133896"/>
              <a:gd name="connsiteX0" fmla="*/ 135587 w 978486"/>
              <a:gd name="connsiteY0" fmla="*/ 1042138 h 1132885"/>
              <a:gd name="connsiteX1" fmla="*/ 21981 w 978486"/>
              <a:gd name="connsiteY1" fmla="*/ 164451 h 1132885"/>
              <a:gd name="connsiteX2" fmla="*/ 590017 w 978486"/>
              <a:gd name="connsiteY2" fmla="*/ 12052 h 1132885"/>
              <a:gd name="connsiteX3" fmla="*/ 977945 w 978486"/>
              <a:gd name="connsiteY3" fmla="*/ 330706 h 1132885"/>
              <a:gd name="connsiteX4" fmla="*/ 508968 w 978486"/>
              <a:gd name="connsiteY4" fmla="*/ 1132885 h 1132885"/>
              <a:gd name="connsiteX0" fmla="*/ 140057 w 982956"/>
              <a:gd name="connsiteY0" fmla="*/ 1042138 h 1132885"/>
              <a:gd name="connsiteX1" fmla="*/ 26451 w 982956"/>
              <a:gd name="connsiteY1" fmla="*/ 164451 h 1132885"/>
              <a:gd name="connsiteX2" fmla="*/ 594487 w 982956"/>
              <a:gd name="connsiteY2" fmla="*/ 12052 h 1132885"/>
              <a:gd name="connsiteX3" fmla="*/ 982415 w 982956"/>
              <a:gd name="connsiteY3" fmla="*/ 330706 h 1132885"/>
              <a:gd name="connsiteX4" fmla="*/ 513438 w 982956"/>
              <a:gd name="connsiteY4" fmla="*/ 1132885 h 1132885"/>
              <a:gd name="connsiteX0" fmla="*/ 146047 w 981326"/>
              <a:gd name="connsiteY0" fmla="*/ 1073419 h 1133686"/>
              <a:gd name="connsiteX1" fmla="*/ 24821 w 981326"/>
              <a:gd name="connsiteY1" fmla="*/ 165252 h 1133686"/>
              <a:gd name="connsiteX2" fmla="*/ 592857 w 981326"/>
              <a:gd name="connsiteY2" fmla="*/ 12853 h 1133686"/>
              <a:gd name="connsiteX3" fmla="*/ 980785 w 981326"/>
              <a:gd name="connsiteY3" fmla="*/ 331507 h 1133686"/>
              <a:gd name="connsiteX4" fmla="*/ 511808 w 981326"/>
              <a:gd name="connsiteY4" fmla="*/ 1133686 h 113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326" h="1133686">
                <a:moveTo>
                  <a:pt x="146047" y="1073419"/>
                </a:moveTo>
                <a:cubicBezTo>
                  <a:pt x="58994" y="705811"/>
                  <a:pt x="-49647" y="342013"/>
                  <a:pt x="24821" y="165252"/>
                </a:cubicBezTo>
                <a:cubicBezTo>
                  <a:pt x="99289" y="-11509"/>
                  <a:pt x="433530" y="-14856"/>
                  <a:pt x="592857" y="12853"/>
                </a:cubicBezTo>
                <a:cubicBezTo>
                  <a:pt x="752184" y="40562"/>
                  <a:pt x="994293" y="144702"/>
                  <a:pt x="980785" y="331507"/>
                </a:cubicBezTo>
                <a:cubicBezTo>
                  <a:pt x="967277" y="518313"/>
                  <a:pt x="614332" y="984750"/>
                  <a:pt x="511808" y="1133686"/>
                </a:cubicBezTo>
              </a:path>
            </a:pathLst>
          </a:cu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 L 0.21875 -0.12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622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0625 -3.33333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431 L 0.12031 0.186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155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5 -3.33333E-6 L 0.11875 -3.33333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31 0.18681 L 0.31406 0.186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75 -3.33333E-6 L 0.18125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6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06 0.18681 L 0.22031 -0.1243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-15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25 -3.33333E-6 L 0.24375 -3.3333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431 L 0.40781 -0.1354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-5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75 -3.33333E-6 L 0.3 -3.33333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81 -0.13542 L 0.58906 -0.1354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3.33333E-6 L 0.36875 -3.333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218 -0.13542 C 0.62148 -0.13542 0.64531 -0.18032 0.64531 -0.23542 C 0.64531 -0.29074 0.62148 -0.33542 0.59218 -0.33542 C 0.56276 -0.33542 0.53906 -0.29074 0.53906 -0.23542 C 0.53906 -0.18032 0.56276 -0.13542 0.59218 -0.13542 Z " pathEditMode="relative" rAng="0" ptsTypes="fffff">
                                      <p:cBhvr>
                                        <p:cTn id="50" dur="2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875 -3.33333E-6 L 0.425 -3.33333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9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218 -0.13542 L 0.71406 0.0201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777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5 -3.33333E-6 L 0.4875 -3.33333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406 0.19792 L 0.71406 0.02014 " pathEditMode="relative" rAng="0" ptsTypes="AA">
                                      <p:cBhvr>
                                        <p:cTn id="62" dur="2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888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75 -3.33333E-6 L 0.54375 -3.33333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406 0.19792 L 0.31406 0.1868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-55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75 -3.33333E-6 L 0.6125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1066800"/>
            <a:ext cx="9677400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state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 &lt;= input.length)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switch 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0:     //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state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'p' || input[i] == 'P')  state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1: 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or 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'r') state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2: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'o') state =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if (input[i] == 'a') state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               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075612" y="1651134"/>
            <a:ext cx="3733800" cy="900933"/>
          </a:xfrm>
          <a:prstGeom prst="wedgeRoundRectCallout">
            <a:avLst>
              <a:gd name="adj1" fmla="val -176065"/>
              <a:gd name="adj2" fmla="val -88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initial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state is always reached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7961312" y="4038600"/>
            <a:ext cx="3962400" cy="1053333"/>
          </a:xfrm>
          <a:prstGeom prst="wedgeRoundRectCallout">
            <a:avLst>
              <a:gd name="adj1" fmla="val -73503"/>
              <a:gd name="adj2" fmla="val 715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Multiple transitions </a:t>
            </a:r>
            <a:r>
              <a:rPr lang="en-US" sz="2800" noProof="1">
                <a:solidFill>
                  <a:srgbClr val="FFFFFF"/>
                </a:solidFill>
              </a:rPr>
              <a:t>from a state are possible </a:t>
            </a:r>
          </a:p>
        </p:txBody>
      </p:sp>
    </p:spTree>
    <p:extLst>
      <p:ext uri="{BB962C8B-B14F-4D97-AF65-F5344CB8AC3E}">
        <p14:creationId xmlns:p14="http://schemas.microsoft.com/office/powerpoint/2010/main" val="84612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1371600"/>
            <a:ext cx="96012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3: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(input[i] == 'g') state 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state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4: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 == 11) {      //End state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System.out.println("Word is valid"); return;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if (input[i] == 'r') state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5: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(input[i] == 'm') state = 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               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228012" y="1676400"/>
            <a:ext cx="3733800" cy="900933"/>
          </a:xfrm>
          <a:prstGeom prst="wedgeRoundRectCallout">
            <a:avLst>
              <a:gd name="adj1" fmla="val -86401"/>
              <a:gd name="adj2" fmla="val -27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There is a case for each state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7452134" y="4191000"/>
            <a:ext cx="4474547" cy="1142999"/>
          </a:xfrm>
          <a:prstGeom prst="wedgeRoundRectCallout">
            <a:avLst>
              <a:gd name="adj1" fmla="val -43181"/>
              <a:gd name="adj2" fmla="val -1127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If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final </a:t>
            </a:r>
            <a:r>
              <a:rPr lang="en-US" sz="2800" noProof="1">
                <a:solidFill>
                  <a:srgbClr val="FFFFFF"/>
                </a:solidFill>
              </a:rPr>
              <a:t>state is reached – the word is valid</a:t>
            </a:r>
          </a:p>
        </p:txBody>
      </p:sp>
    </p:spTree>
    <p:extLst>
      <p:ext uri="{BB962C8B-B14F-4D97-AF65-F5344CB8AC3E}">
        <p14:creationId xmlns:p14="http://schemas.microsoft.com/office/powerpoint/2010/main" val="234881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(4)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1066800"/>
            <a:ext cx="9525000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6: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'm')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if (input[i] == 'i') state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7: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'n') state = 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8: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if(input[i] == 'g') state 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System.out.println("The word is not 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++i; }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7694612" y="3789991"/>
            <a:ext cx="3733800" cy="900933"/>
          </a:xfrm>
          <a:prstGeom prst="wedgeRoundRectCallout">
            <a:avLst>
              <a:gd name="adj1" fmla="val -137356"/>
              <a:gd name="adj2" fmla="val 1181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default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case handles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2400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 String from the console 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series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consecutive identical letters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one</a:t>
            </a:r>
          </a:p>
          <a:p>
            <a:pPr>
              <a:lnSpc>
                <a:spcPct val="100000"/>
              </a:lnSpc>
            </a:pPr>
            <a:r>
              <a:rPr lang="en-US" dirty="0"/>
              <a:t>Solve the problem building your own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 machine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Series of Letters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46210" y="3352800"/>
            <a:ext cx="3657601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446210" y="4953000"/>
            <a:ext cx="3657602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1446210" y="3505200"/>
            <a:ext cx="365760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bookkeeper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3032695" y="4419600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1446209" y="5144869"/>
            <a:ext cx="365760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bokeper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856410" y="3352800"/>
            <a:ext cx="3657601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56410" y="4953000"/>
            <a:ext cx="3657602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6856410" y="3505200"/>
            <a:ext cx="365760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tattoo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8442895" y="4419599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6856409" y="5144869"/>
            <a:ext cx="365760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tato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9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/>
      <p:bldP spid="25" grpId="0" animBg="1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Series of Letters: Solution with FSM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1340108"/>
            <a:ext cx="9906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state = 0; char prev = input[0];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(int i = 0; i &lt; input.length; i++){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switch (state){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case 0:    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state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state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prev = input[i];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case 1: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Found a new letter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output.append(prev);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prev)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state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prev = input[i]; break;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Series of Letters: Solution with FSM (2)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93812" y="1371600"/>
            <a:ext cx="97536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2: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Found the same letter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if (input[i] != prev)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state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prev = input[i];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if(input[i-2] != prev)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output.append(prev);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System.out.println(output)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2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526905"/>
            <a:ext cx="8938472" cy="9037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638800"/>
            <a:ext cx="8938472" cy="692873"/>
          </a:xfrm>
        </p:spPr>
        <p:txBody>
          <a:bodyPr/>
          <a:lstStyle/>
          <a:p>
            <a:r>
              <a:rPr lang="en-US" dirty="0"/>
              <a:t>Basic Format Options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79" y="967976"/>
            <a:ext cx="4056866" cy="3355028"/>
          </a:xfrm>
          <a:prstGeom prst="roundRect">
            <a:avLst>
              <a:gd name="adj" fmla="val 4554"/>
            </a:avLst>
          </a:prstGeom>
        </p:spPr>
      </p:pic>
    </p:spTree>
    <p:extLst>
      <p:ext uri="{BB962C8B-B14F-4D97-AF65-F5344CB8AC3E}">
        <p14:creationId xmlns:p14="http://schemas.microsoft.com/office/powerpoint/2010/main" val="423394811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Using RegEx in Java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667000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</a:t>
            </a: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66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{2,}</a:t>
            </a:r>
            <a:r>
              <a:rPr lang="en-US" sz="66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(?=[A-Z])</a:t>
            </a:r>
          </a:p>
        </p:txBody>
      </p:sp>
    </p:spTree>
    <p:extLst>
      <p:ext uri="{BB962C8B-B14F-4D97-AF65-F5344CB8AC3E}">
        <p14:creationId xmlns:p14="http://schemas.microsoft.com/office/powerpoint/2010/main" val="766711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Sequence of characters that forms a search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Used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finding and matching </a:t>
            </a:r>
            <a:br>
              <a:rPr lang="en-US" dirty="0"/>
            </a:br>
            <a:r>
              <a:rPr lang="en-US" dirty="0"/>
              <a:t>certain parts of strings</a:t>
            </a:r>
          </a:p>
          <a:p>
            <a:pPr>
              <a:lnSpc>
                <a:spcPct val="100000"/>
              </a:lnSpc>
            </a:pPr>
            <a:r>
              <a:rPr lang="en-US" dirty="0"/>
              <a:t>Most common application of </a:t>
            </a:r>
            <a:br>
              <a:rPr lang="en-US" dirty="0"/>
            </a:br>
            <a:r>
              <a:rPr lang="en-US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finite state machine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Regular Expressions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55" y="3397460"/>
            <a:ext cx="5116544" cy="2889440"/>
          </a:xfrm>
          <a:prstGeom prst="roundRect">
            <a:avLst>
              <a:gd name="adj" fmla="val 1333"/>
            </a:avLst>
          </a:prstGeom>
          <a:effectLst>
            <a:softEdge rad="12700"/>
          </a:effec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2812" y="1897935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 {2,}(?=[A-Z])</a:t>
            </a:r>
          </a:p>
        </p:txBody>
      </p:sp>
    </p:spTree>
    <p:extLst>
      <p:ext uri="{BB962C8B-B14F-4D97-AF65-F5344CB8AC3E}">
        <p14:creationId xmlns:p14="http://schemas.microsoft.com/office/powerpoint/2010/main" val="37266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Regex in Java library</a:t>
            </a:r>
            <a:endParaRPr lang="en-US" noProof="1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java.util.regex.Pattern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java.util.regex.Matcher</a:t>
            </a:r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in Java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3352800"/>
            <a:ext cx="103632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pattern =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compile(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"a*b"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matcher = pattern.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"aaaab"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boolean match = 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matchText = 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066212" y="4495800"/>
            <a:ext cx="2846126" cy="815461"/>
          </a:xfrm>
          <a:prstGeom prst="wedgeRoundRectCallout">
            <a:avLst>
              <a:gd name="adj1" fmla="val -92584"/>
              <a:gd name="adj2" fmla="val 298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/>
                </a:solidFill>
              </a:rPr>
              <a:t>Searches for the next match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47012" y="6019800"/>
            <a:ext cx="3581400" cy="685800"/>
          </a:xfrm>
          <a:prstGeom prst="wedgeRoundRectCallout">
            <a:avLst>
              <a:gd name="adj1" fmla="val -43147"/>
              <a:gd name="adj2" fmla="val -775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/>
                </a:solidFill>
              </a:rPr>
              <a:t>Gets the matched text</a:t>
            </a:r>
          </a:p>
        </p:txBody>
      </p:sp>
    </p:spTree>
    <p:extLst>
      <p:ext uri="{BB962C8B-B14F-4D97-AF65-F5344CB8AC3E}">
        <p14:creationId xmlns:p14="http://schemas.microsoft.com/office/powerpoint/2010/main" val="394071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Pattern.matches(String pattern, 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2632770"/>
            <a:ext cx="10363198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text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"Today is 2015-05-11"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pat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"\\d{4}-\\d{2}-\\d{2}"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boolean containsValidDate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attern.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matches(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pat, text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System.out.print(containsValidDate);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rue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304212" y="3849329"/>
            <a:ext cx="3505200" cy="722671"/>
          </a:xfrm>
          <a:prstGeom prst="wedgeRoundRectCallout">
            <a:avLst>
              <a:gd name="adj1" fmla="val -61121"/>
              <a:gd name="adj2" fmla="val -733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chemeClr val="tx1"/>
                </a:solidFill>
              </a:rPr>
              <a:t>Shorthand for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[0-9]</a:t>
            </a:r>
          </a:p>
        </p:txBody>
      </p:sp>
    </p:spTree>
    <p:extLst>
      <p:ext uri="{BB962C8B-B14F-4D97-AF65-F5344CB8AC3E}">
        <p14:creationId xmlns:p14="http://schemas.microsoft.com/office/powerpoint/2010/main" val="337281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>
                <a:cs typeface="Consolas" panose="020B0609020204030204" pitchFamily="49" charset="0"/>
              </a:rPr>
              <a:t>Gets the first pattern match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1412" y="2175570"/>
            <a:ext cx="99822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"Andy: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"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([A-Z][a-z]+)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(\\d+)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regex.matcher(text);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matcher.find();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323012" y="4866670"/>
            <a:ext cx="4021258" cy="1457930"/>
          </a:xfrm>
          <a:prstGeom prst="wedgeRoundRectCallout">
            <a:avLst>
              <a:gd name="adj1" fmla="val -89766"/>
              <a:gd name="adj2" fmla="val -133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Andy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endParaRPr lang="en-US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2 =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endParaRPr lang="bg-BG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7923212" y="1295401"/>
            <a:ext cx="3581400" cy="880170"/>
          </a:xfrm>
          <a:prstGeom prst="wedgeRoundRectCallout">
            <a:avLst>
              <a:gd name="adj1" fmla="val -51085"/>
              <a:gd name="adj2" fmla="val 1210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chemeClr val="tx1"/>
                </a:solidFill>
              </a:rPr>
              <a:t>Matches the 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one or more times</a:t>
            </a:r>
          </a:p>
        </p:txBody>
      </p:sp>
    </p:spTree>
    <p:extLst>
      <p:ext uri="{BB962C8B-B14F-4D97-AF65-F5344CB8AC3E}">
        <p14:creationId xmlns:p14="http://schemas.microsoft.com/office/powerpoint/2010/main" val="4507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pattern)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3" y="2890897"/>
            <a:ext cx="10515598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text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   2 3      4"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pattern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"\\s+"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tring[] tokens = text.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4494212" y="5396819"/>
            <a:ext cx="6127710" cy="695409"/>
          </a:xfrm>
          <a:prstGeom prst="wedgeRoundRectCallout">
            <a:avLst>
              <a:gd name="adj1" fmla="val -57278"/>
              <a:gd name="adj2" fmla="val -12597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44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tokens = {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"1"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"2"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"3"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"4"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}</a:t>
            </a:r>
            <a:endParaRPr lang="bg-BG" sz="3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380412" y="2450323"/>
            <a:ext cx="3581400" cy="750077"/>
          </a:xfrm>
          <a:prstGeom prst="wedgeRoundRectCallout">
            <a:avLst>
              <a:gd name="adj1" fmla="val -102149"/>
              <a:gd name="adj2" fmla="val 1159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cs typeface="Consolas" panose="020B0609020204030204" pitchFamily="49" charset="0"/>
              </a:rPr>
              <a:t>Matches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whitespaces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Series of Letters: Solution with RegEx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990600"/>
            <a:ext cx="102108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input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pattern = "([a-zA-Z ])\\1*";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Pattern 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Matcher matcher = regex.matcher(input);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while (matcher.find())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System.out.print(matcher.group(1));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761412" y="2286000"/>
            <a:ext cx="3124200" cy="838200"/>
          </a:xfrm>
          <a:prstGeom prst="wedgeRoundRectCallout">
            <a:avLst>
              <a:gd name="adj1" fmla="val -65498"/>
              <a:gd name="adj2" fmla="val 60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chemeClr val="tx1"/>
                </a:solidFill>
              </a:rPr>
              <a:t>Matches the value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group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201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6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516245"/>
            <a:ext cx="11804822" cy="47321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https://regex101.com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http://regexr.com</a:t>
            </a:r>
            <a:r>
              <a:rPr lang="en-US" sz="3200" dirty="0"/>
              <a:t> – websites to test Regex using different programming 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5"/>
              </a:rPr>
              <a:t>http://docs.oracle.com/javase/7/docs/api/java/util/regex/Matcher</a:t>
            </a:r>
            <a:r>
              <a:rPr lang="en-US" sz="3200" dirty="0"/>
              <a:t> – a quick reference for Regex from Oracle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6"/>
              </a:rPr>
              <a:t>http://regexone.com</a:t>
            </a:r>
            <a:r>
              <a:rPr lang="en-US" sz="3200" dirty="0"/>
              <a:t> – interactive 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7"/>
              </a:rPr>
              <a:t>http://www.regular-expressions.info/tutorial.html</a:t>
            </a:r>
            <a:r>
              <a:rPr lang="en-US" sz="3200" dirty="0"/>
              <a:t> – </a:t>
            </a:r>
            <a:br>
              <a:rPr lang="en-US" sz="3200" dirty="0"/>
            </a:br>
            <a:r>
              <a:rPr lang="en-US" sz="3200" dirty="0"/>
              <a:t>a comprehensive tutorial on regular expressions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26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 </a:t>
            </a:r>
            <a:r>
              <a:rPr lang="en-US" dirty="0"/>
              <a:t>are upper and lower a, e, i, o, u and 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Vowel Count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989547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4154633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1519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th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 67.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722454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5257020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08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16742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	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"[AEIOUYaeiouy]"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System.out.println("Vowels: " + count);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Vowel 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1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String.format()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supports common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numeric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,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date/time</a:t>
            </a:r>
            <a:r>
              <a:rPr lang="en-US" dirty="0"/>
              <a:t> formats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alignments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Inserting Strings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682634" lvl="2" indent="0">
              <a:lnSpc>
                <a:spcPct val="100000"/>
              </a:lnSpc>
              <a:buNone/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455612" y="3819739"/>
            <a:ext cx="113538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String.format(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"%1$s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%2$s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“Hello”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“World”);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String.format(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"%2$s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%1$s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“Hello”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“World”);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7768517" y="2745923"/>
            <a:ext cx="2826992" cy="699521"/>
          </a:xfrm>
          <a:prstGeom prst="wedgeRoundRectCallout">
            <a:avLst>
              <a:gd name="adj1" fmla="val 8604"/>
              <a:gd name="adj2" fmla="val 117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Second argument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512231" y="2743200"/>
            <a:ext cx="2514600" cy="699521"/>
          </a:xfrm>
          <a:prstGeom prst="wedgeRoundRectCallout">
            <a:avLst>
              <a:gd name="adj1" fmla="val 85800"/>
              <a:gd name="adj2" fmla="val 108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First argument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760412" y="5527347"/>
            <a:ext cx="2438400" cy="568653"/>
          </a:xfrm>
          <a:prstGeom prst="wedgeRoundRectCallout">
            <a:avLst>
              <a:gd name="adj1" fmla="val 93224"/>
              <a:gd name="adj2" fmla="val -162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symbol</a:t>
            </a:r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3504662" y="5527347"/>
            <a:ext cx="2627850" cy="568653"/>
          </a:xfrm>
          <a:prstGeom prst="wedgeRoundRectCallout">
            <a:avLst>
              <a:gd name="adj1" fmla="val -12950"/>
              <a:gd name="adj2" fmla="val -1598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Argument order</a:t>
            </a:r>
          </a:p>
        </p:txBody>
      </p: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8532812" y="5527347"/>
            <a:ext cx="2590800" cy="797253"/>
          </a:xfrm>
          <a:prstGeom prst="wedgeRoundRectCallout">
            <a:avLst>
              <a:gd name="adj1" fmla="val -154298"/>
              <a:gd name="adj2" fmla="val -1285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format specifier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6399212" y="5527347"/>
            <a:ext cx="1775326" cy="568653"/>
          </a:xfrm>
          <a:prstGeom prst="wedgeRoundRectCallout">
            <a:avLst>
              <a:gd name="adj1" fmla="val -94177"/>
              <a:gd name="adj2" fmla="val -1531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2128582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1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HTML</a:t>
            </a:r>
          </a:p>
          <a:p>
            <a:r>
              <a:rPr lang="en-US" dirty="0"/>
              <a:t>Read until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command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Tags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2556570"/>
            <a:ext cx="547436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GB" sz="28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056337" y="2556570"/>
            <a:ext cx="4495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55057" y="3886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3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26169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"&lt;.*?&gt;"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Matcher matcher = pattern.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Tags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456612" y="2057399"/>
            <a:ext cx="3505199" cy="914401"/>
          </a:xfrm>
          <a:prstGeom prst="wedgeRoundRectCallout">
            <a:avLst>
              <a:gd name="adj1" fmla="val -19532"/>
              <a:gd name="adj2" fmla="val -107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Matches the 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zero or one times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4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valid usernames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Has length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between 3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en-US" b="1" dirty="0"/>
              <a:t> </a:t>
            </a:r>
            <a:r>
              <a:rPr lang="en-US" dirty="0"/>
              <a:t>characters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Contains</a:t>
            </a:r>
            <a:r>
              <a:rPr lang="en-US" dirty="0"/>
              <a:t> letters, numbers, hyphens and underscores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b="1" dirty="0"/>
              <a:t> </a:t>
            </a:r>
            <a:r>
              <a:rPr lang="en-US" dirty="0"/>
              <a:t>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Usernames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46011" y="3773031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 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975318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4196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58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040813"/>
            <a:ext cx="10668002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Pattern.compile(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"^[a-zA-Z0-9_-]{3,16}$"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Matcher matcher = pattern.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(matcher.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System.out.println("invalid");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Username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494353" y="3352800"/>
            <a:ext cx="3505199" cy="914401"/>
          </a:xfrm>
          <a:prstGeom prst="wedgeRoundRectCallout">
            <a:avLst>
              <a:gd name="adj1" fmla="val -30051"/>
              <a:gd name="adj2" fmla="val -197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</a:rPr>
              <a:t>Match must occur at the end of the string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95283" y="457200"/>
            <a:ext cx="3505199" cy="914401"/>
          </a:xfrm>
          <a:prstGeom prst="wedgeRoundRectCallout">
            <a:avLst>
              <a:gd name="adj1" fmla="val -68761"/>
              <a:gd name="adj2" fmla="val 65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</a:rPr>
              <a:t>Match must start at the beginning of the string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6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205103"/>
            <a:ext cx="10668000" cy="1568497"/>
          </a:xfrm>
        </p:spPr>
        <p:txBody>
          <a:bodyPr/>
          <a:lstStyle/>
          <a:p>
            <a:r>
              <a:rPr lang="en-US" noProof="1"/>
              <a:t>Practice: State Machines and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066800"/>
            <a:ext cx="3524026" cy="3637568"/>
          </a:xfrm>
          <a:prstGeom prst="rect">
            <a:avLst/>
          </a:prstGeom>
        </p:spPr>
      </p:pic>
      <p:pic>
        <p:nvPicPr>
          <p:cNvPr id="22" name="image2.jpeg"/>
          <p:cNvPicPr>
            <a:picLocks/>
          </p:cNvPicPr>
          <p:nvPr/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 rot="21139482">
            <a:off x="1708126" y="2185036"/>
            <a:ext cx="3732212" cy="2057400"/>
          </a:xfrm>
          <a:prstGeom prst="roundRect">
            <a:avLst>
              <a:gd name="adj" fmla="val 11649"/>
            </a:avLst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58473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chars (instances of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</a:t>
            </a:r>
            <a:r>
              <a:rPr lang="en-US" sz="36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Can’t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Support operations such 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B6F7E-9CDA-4EBD-AA94-B7B4F17C1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143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(2)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0972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State machines describe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how things work </a:t>
            </a:r>
            <a:r>
              <a:rPr lang="en-US" sz="36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Often used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 processing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/>
              <a:t>describe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   searching through text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They define special characters, operators and </a:t>
            </a:r>
            <a:r>
              <a:rPr lang="en-US" sz="3200" dirty="0"/>
              <a:t>constructs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Powerful tool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extracting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validating data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Java provides a 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/>
              <a:t> classes 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B6F7E-9CDA-4EBD-AA94-B7B4F17C1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0668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56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String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50591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462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41299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Inserting numbers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Padding 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 (2)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608012" y="1884968"/>
            <a:ext cx="11049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number1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String.format(“Integer: %1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number1);       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number2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1.23456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String.format("Precision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3: %1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$.3f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number2); 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773941" y="4708621"/>
            <a:ext cx="10637765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String.format("%1$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|| %2$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1.26, 5.55);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System.out.println(value);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1.26       ||       5.55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732212" y="5945385"/>
            <a:ext cx="2690683" cy="688251"/>
          </a:xfrm>
          <a:prstGeom prst="wedgeRoundRectCallout">
            <a:avLst>
              <a:gd name="adj1" fmla="val 43521"/>
              <a:gd name="adj2" fmla="val -176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Right padding </a:t>
            </a: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7466034" y="5945385"/>
            <a:ext cx="2666978" cy="688251"/>
          </a:xfrm>
          <a:prstGeom prst="wedgeRoundRectCallout">
            <a:avLst>
              <a:gd name="adj1" fmla="val -38485"/>
              <a:gd name="adj2" fmla="val -1802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Left padding 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4646612" y="3696123"/>
            <a:ext cx="2936714" cy="685800"/>
          </a:xfrm>
          <a:prstGeom prst="wedgeRoundRectCallout">
            <a:avLst>
              <a:gd name="adj1" fmla="val 61393"/>
              <a:gd name="adj2" fmla="val -1078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Number precision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332412" y="1219200"/>
            <a:ext cx="3886200" cy="685800"/>
          </a:xfrm>
          <a:prstGeom prst="wedgeRoundRectCallout">
            <a:avLst>
              <a:gd name="adj1" fmla="val -2287"/>
              <a:gd name="adj2" fmla="val 1056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format specifier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7999412" y="3696123"/>
            <a:ext cx="3810000" cy="685800"/>
          </a:xfrm>
          <a:prstGeom prst="wedgeRoundRectCallout">
            <a:avLst>
              <a:gd name="adj1" fmla="val -44271"/>
              <a:gd name="adj2" fmla="val -1084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format specifier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44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5" grpId="0" animBg="1"/>
      <p:bldP spid="9" grpId="0" animBg="1"/>
      <p:bldP spid="16" grpId="0" animBg="1"/>
      <p:bldP spid="17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 student’s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results</a:t>
            </a:r>
            <a:r>
              <a:rPr lang="en-US" dirty="0"/>
              <a:t> for his courses</a:t>
            </a:r>
          </a:p>
          <a:p>
            <a:pPr>
              <a:lnSpc>
                <a:spcPct val="100000"/>
              </a:lnSpc>
            </a:pPr>
            <a:r>
              <a:rPr lang="en-US" dirty="0"/>
              <a:t>Print </a:t>
            </a:r>
            <a:r>
              <a:rPr lang="en-US"/>
              <a:t>the results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/>
              <a:t> with precision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US" dirty="0"/>
              <a:t>Calculate his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/>
              <a:t> score with precision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b="1" dirty="0"/>
              <a:t> 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Student’s Results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420329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27213" y="3124200"/>
            <a:ext cx="8534398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1674812" y="3276600"/>
            <a:ext cx="885883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 - 3.33333, 4.4444, 5.555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852096" y="4114800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ounded Rectangle 16"/>
          <p:cNvSpPr/>
          <p:nvPr/>
        </p:nvSpPr>
        <p:spPr>
          <a:xfrm>
            <a:off x="1826737" y="4648200"/>
            <a:ext cx="8532174" cy="149580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132860"/>
              </p:ext>
            </p:extLst>
          </p:nvPr>
        </p:nvGraphicFramePr>
        <p:xfrm>
          <a:off x="2055812" y="4967245"/>
          <a:ext cx="8125885" cy="91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JAdv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JavaOOP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AdvOOP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Average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Gosho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3.33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4.44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5.56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4.4442</a:t>
                      </a:r>
                      <a:endParaRPr lang="bg-B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6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Student’s Results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066801"/>
            <a:ext cx="11049000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//TODO: read student’s name and results</a:t>
            </a:r>
          </a:p>
          <a:p>
            <a:endParaRPr lang="en-US" dirty="0"/>
          </a:p>
          <a:p>
            <a:r>
              <a:rPr lang="en-US" dirty="0"/>
              <a:t>System.out.println(</a:t>
            </a:r>
          </a:p>
          <a:p>
            <a:r>
              <a:rPr lang="en-US" dirty="0"/>
              <a:t>  String.format("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%1$-10s|%2$7s|%3$7s|%4$7s|%5$7s|</a:t>
            </a:r>
            <a:r>
              <a:rPr lang="en-US" dirty="0"/>
              <a:t>",</a:t>
            </a:r>
          </a:p>
          <a:p>
            <a:r>
              <a:rPr lang="en-US" dirty="0"/>
              <a:t> "Name", "JAdv", "JavaOOP", "AdvOOP", "Average"));</a:t>
            </a:r>
          </a:p>
          <a:p>
            <a:endParaRPr lang="en-US" dirty="0"/>
          </a:p>
          <a:p>
            <a:r>
              <a:rPr lang="en-US" dirty="0"/>
              <a:t>double average = </a:t>
            </a:r>
          </a:p>
          <a:p>
            <a:r>
              <a:rPr lang="en-US" dirty="0"/>
              <a:t>  (results.get(0) + results.get(1) + results.get(2)) / 3;</a:t>
            </a:r>
          </a:p>
          <a:p>
            <a:endParaRPr lang="en-US" dirty="0"/>
          </a:p>
          <a:p>
            <a:r>
              <a:rPr lang="en-US" dirty="0"/>
              <a:t>System.out.println(</a:t>
            </a:r>
          </a:p>
          <a:p>
            <a:r>
              <a:rPr lang="en-US" dirty="0"/>
              <a:t>String.format</a:t>
            </a:r>
            <a:r>
              <a:rPr lang="en-US" dirty="0">
                <a:solidFill>
                  <a:schemeClr val="tx1"/>
                </a:solidFill>
              </a:rPr>
              <a:t>("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%1$-10s|%2$7.2f|%3$7.2f|%4$7.2f|%5$7.4f|</a:t>
            </a:r>
            <a:r>
              <a:rPr lang="en-US" dirty="0"/>
              <a:t>",</a:t>
            </a:r>
          </a:p>
          <a:p>
            <a:r>
              <a:rPr lang="en-US" dirty="0"/>
              <a:t>name, results.get(0), results.get(1), results.get(2),average));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612" y="1316751"/>
            <a:ext cx="4896506" cy="2874249"/>
          </a:xfrm>
          <a:prstGeom prst="roundRect">
            <a:avLst>
              <a:gd name="adj" fmla="val 485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4012</Words>
  <Application>Microsoft Office PowerPoint</Application>
  <PresentationFormat>Custom</PresentationFormat>
  <Paragraphs>736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String Processing</vt:lpstr>
      <vt:lpstr>Table of Contents</vt:lpstr>
      <vt:lpstr>Have a Question?</vt:lpstr>
      <vt:lpstr>Formatting Strings</vt:lpstr>
      <vt:lpstr>Formatting Strings</vt:lpstr>
      <vt:lpstr>Formatting Strings (2)</vt:lpstr>
      <vt:lpstr>Problem: Student’s Results</vt:lpstr>
      <vt:lpstr>Solution: Student’s Results</vt:lpstr>
      <vt:lpstr>Manipulating Strings</vt:lpstr>
      <vt:lpstr>Trimming Whitespaces and boolean methods</vt:lpstr>
      <vt:lpstr>Searching in Strings</vt:lpstr>
      <vt:lpstr>Extracting Substrings</vt:lpstr>
      <vt:lpstr>Splitting Strings</vt:lpstr>
      <vt:lpstr>Problem: Parse URL</vt:lpstr>
      <vt:lpstr>Solution: Parse URL</vt:lpstr>
      <vt:lpstr>Changing Character Casing</vt:lpstr>
      <vt:lpstr>Replacing substrings</vt:lpstr>
      <vt:lpstr>Problem: Parse Tags</vt:lpstr>
      <vt:lpstr>Solution: Parse Tags</vt:lpstr>
      <vt:lpstr>Comparing Strings </vt:lpstr>
      <vt:lpstr>Comparing Strings </vt:lpstr>
      <vt:lpstr>Comparing Strings (2)</vt:lpstr>
      <vt:lpstr>Concatenating and Building Strings</vt:lpstr>
      <vt:lpstr>Concatenating Strings</vt:lpstr>
      <vt:lpstr>Changing the Contents of a String</vt:lpstr>
      <vt:lpstr>StringBuilder: How It Works?</vt:lpstr>
      <vt:lpstr>The StringBuilder Class</vt:lpstr>
      <vt:lpstr>StringBuilder Class (2)</vt:lpstr>
      <vt:lpstr>Practice: String Manipulations</vt:lpstr>
      <vt:lpstr>State Machines</vt:lpstr>
      <vt:lpstr>State Machine </vt:lpstr>
      <vt:lpstr>Example of a Finite State Machine (FSM)</vt:lpstr>
      <vt:lpstr>State Machine for String Processing </vt:lpstr>
      <vt:lpstr>State Machine for String Processing (2)</vt:lpstr>
      <vt:lpstr>State Machine for String Processing (3)</vt:lpstr>
      <vt:lpstr>State Machine for String Processing (4)</vt:lpstr>
      <vt:lpstr>Problem: Series of Letters</vt:lpstr>
      <vt:lpstr>Series of Letters: Solution with FSM</vt:lpstr>
      <vt:lpstr>Series of Letters: Solution with FSM (2)</vt:lpstr>
      <vt:lpstr>Regular Expressions</vt:lpstr>
      <vt:lpstr>Regular Expressions</vt:lpstr>
      <vt:lpstr>Regex in Java</vt:lpstr>
      <vt:lpstr>Validating String By Pattern</vt:lpstr>
      <vt:lpstr>Checking for a Single Match</vt:lpstr>
      <vt:lpstr>Splitting With Regex</vt:lpstr>
      <vt:lpstr>Series of Letters: Solution with RegEx</vt:lpstr>
      <vt:lpstr>Helpful Resources</vt:lpstr>
      <vt:lpstr>Problem: Vowel Count</vt:lpstr>
      <vt:lpstr>Solution: Vowel Count</vt:lpstr>
      <vt:lpstr>Problem: Extract Tags</vt:lpstr>
      <vt:lpstr>Solution: Extract Tags</vt:lpstr>
      <vt:lpstr>Problem: Valid Usernames</vt:lpstr>
      <vt:lpstr>Solution: Valid Username</vt:lpstr>
      <vt:lpstr>Practice: State Machines and Regex</vt:lpstr>
      <vt:lpstr>Summary</vt:lpstr>
      <vt:lpstr>Summary (2)</vt:lpstr>
      <vt:lpstr>String Processing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 Processing</dc:title>
  <dc:subject>Java Advanced – Practical Training Course @ SoftUni</dc:subject>
  <dc:creator/>
  <cp:keywords>Java, programming, Software University, SoftUni, programming, coding, software development, education, training, course</cp:keywords>
  <dc:description>Java Advanced Course @ SoftUni – https://softuni.bg/courses/java-advanced</dc:description>
  <cp:lastModifiedBy/>
  <cp:revision>1</cp:revision>
  <dcterms:created xsi:type="dcterms:W3CDTF">2014-01-02T17:00:34Z</dcterms:created>
  <dcterms:modified xsi:type="dcterms:W3CDTF">2017-09-25T10:55:28Z</dcterms:modified>
  <cp:category>programming,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